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FORMATO DC-3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CONSTANCIA DE COMPETENCIAS O DE HABILIDADES LABORALES</a:t>
            </a:r>
            <a:endParaRPr lang="en-US" sz="11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822960"/>
          <a:ext cx="6858000" cy="914400"/>
        </p:xfrm>
        <a:graphic>
          <a:graphicData uri="http://schemas.openxmlformats.org/drawingml/2006/table">
            <a:tbl>
              <a:tblPr/>
              <a:tblGrid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3566160"/>
              </a:tblGrid>
              <a:tr h="219456">
                <a:tc gridSpan="19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DATOS DEL TRABAJADOR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84048">
                <a:tc gridSpan="19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Nombre (Anotar apellido paterno, apellido materno y nombre (s))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2880">
                <a:tc gridSpan="18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Clave Única de Registro de Población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row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Ocupación específica (Catálogo Nacional de Ocupaciones) </a:t>
                      </a:r>
                      <a:pPr indent="0" marL="0">
                        <a:buNone/>
                      </a:pPr>
                      <a:r>
                        <a:rPr lang="en-US" sz="700" baseline="30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1/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310896">
                <a:tc gridSpan="19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Puesto*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212848"/>
          <a:ext cx="6858000" cy="914400"/>
        </p:xfrm>
        <a:graphic>
          <a:graphicData uri="http://schemas.openxmlformats.org/drawingml/2006/table">
            <a:tbl>
              <a:tblPr/>
              <a:tblGrid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4480560"/>
              </a:tblGrid>
              <a:tr h="219456">
                <a:tc gridSpan="1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DATOS DE LA EMPRESA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84048">
                <a:tc gridSpan="1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Nombre o razón social (En caso de persona física, anotar apellido paterno, apellido materno y nombre(s))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2880">
                <a:tc gridSpan="1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Registro Federal de Contribuyentes con homoclave (SHCP)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291840"/>
          <a:ext cx="685800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10972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27432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  <a:gridCol w="182880"/>
              </a:tblGrid>
              <a:tr h="219456">
                <a:tc gridSpan="19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DATOS DEL PROGRAMA DE CAPACITACIÓN, ADIESTRAMIENTO Y PRODUCTIVIDAD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29184">
                <a:tc gridSpan="19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Nombre del curso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64592">
                <a:tc row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Duración en horas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Periodo de ejecución:                  De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Año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Día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rowSpan="2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Año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Mes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Día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</a:tr>
              <a:tr h="18288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 gridSpan="19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Área temática del curso </a:t>
                      </a:r>
                      <a:pPr indent="0" marL="0">
                        <a:buNone/>
                      </a:pPr>
                      <a:r>
                        <a:rPr lang="en-US" sz="700" baseline="30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2/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29184">
                <a:tc gridSpan="19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Nombre del agente capacitador o STPS </a:t>
                      </a:r>
                      <a:pPr indent="0" marL="0">
                        <a:buNone/>
                      </a:pPr>
                      <a:r>
                        <a:rPr lang="en-US" sz="700" baseline="30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3/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5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4956048"/>
          <a:ext cx="68580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</a:tblGrid>
              <a:tr h="384048">
                <a:tc gridSpan="3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Los datos se asientan en esta constancia bajo protesta de decir verdad, apercibidos de la responsabilidad en que incurre todo aquel que no se conduce con verdad.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Instructor o tutor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Patrón o representante legal </a:t>
                      </a:r>
                      <a:pPr algn="ctr" indent="0" marL="0">
                        <a:buNone/>
                      </a:pPr>
                      <a:r>
                        <a:rPr lang="en-US" sz="700" baseline="30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4/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Representante de los trabajadores </a:t>
                      </a:r>
                      <a:pPr algn="ctr" indent="0" marL="0">
                        <a:buNone/>
                      </a:pPr>
                      <a:r>
                        <a:rPr lang="en-US" sz="700" baseline="30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5/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0" cap="flat" cmpd="sng" algn="ctr"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0" cap="flat" cmpd="sng" algn="ctr"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Nombre y firma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Nombre y firma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Nombre y firma</a:t>
                      </a:r>
                      <a:endParaRPr lang="en-US" sz="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25400" marB="25400" anchor="t">
                    <a:lnL w="0" cap="flat" cmpd="sng" algn="ctr"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hape 1"/>
          <p:cNvSpPr/>
          <p:nvPr/>
        </p:nvSpPr>
        <p:spPr>
          <a:xfrm>
            <a:off x="685800" y="5961888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</a:ln>
        </p:spPr>
      </p:sp>
      <p:sp>
        <p:nvSpPr>
          <p:cNvPr id="8" name="Shape 2"/>
          <p:cNvSpPr/>
          <p:nvPr/>
        </p:nvSpPr>
        <p:spPr>
          <a:xfrm>
            <a:off x="2971800" y="5961888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</a:ln>
        </p:spPr>
      </p:sp>
      <p:sp>
        <p:nvSpPr>
          <p:cNvPr id="9" name="Shape 3"/>
          <p:cNvSpPr/>
          <p:nvPr/>
        </p:nvSpPr>
        <p:spPr>
          <a:xfrm>
            <a:off x="5257800" y="5961888"/>
            <a:ext cx="1828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</a:ln>
        </p:spPr>
      </p:sp>
      <p:sp>
        <p:nvSpPr>
          <p:cNvPr id="10" name="Text 4"/>
          <p:cNvSpPr txBox="1"/>
          <p:nvPr/>
        </p:nvSpPr>
        <p:spPr>
          <a:xfrm>
            <a:off x="457200" y="6272784"/>
            <a:ext cx="6858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INSTRUCCIONES</a:t>
            </a:r>
            <a:endParaRPr lang="en-US" sz="7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Llenar a máquina o con letra de molde.</a:t>
            </a:r>
            <a:endParaRPr lang="en-US" sz="7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Deberá entregarse al trabajador dentro de los veinte días hábiles siguientes al término del curso de capacitación aprobado.</a:t>
            </a:r>
            <a:endParaRPr lang="en-US" sz="700" dirty="0"/>
          </a:p>
          <a:p>
            <a:pPr indent="0" marL="0">
              <a:buNone/>
            </a:pPr>
            <a:r>
              <a:rPr lang="en-US" sz="600" baseline="30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</a:t>
            </a:r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áreas y subáreas ocupacionales del Catálogo Nacional de Ocupaciones se encuentran disponibles en el reverso de este formato y en la página www.stps.gob.mx</a:t>
            </a:r>
            <a:endParaRPr lang="en-US" sz="700" dirty="0"/>
          </a:p>
          <a:p>
            <a:pPr indent="0" marL="0">
              <a:buNone/>
            </a:pPr>
            <a:r>
              <a:rPr lang="en-US" sz="600" baseline="30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</a:t>
            </a:r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áreas temáticas de los cursos se encuentran disponibles en el reverso de este formato y en la página www.stps.gob.mx</a:t>
            </a:r>
            <a:endParaRPr lang="en-US" sz="700" dirty="0"/>
          </a:p>
          <a:p>
            <a:pPr indent="0" marL="0">
              <a:buNone/>
            </a:pPr>
            <a:r>
              <a:rPr lang="en-US" sz="600" baseline="30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</a:t>
            </a:r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Cursos impartidos por el área competente de la Secretaría del Trabajo y Previsión Social.</a:t>
            </a:r>
            <a:endParaRPr lang="en-US" sz="700" dirty="0"/>
          </a:p>
          <a:p>
            <a:pPr indent="0" marL="0">
              <a:buNone/>
            </a:pPr>
            <a:r>
              <a:rPr lang="en-US" sz="600" baseline="30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4/</a:t>
            </a:r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empresas con menos de 51 trabajadores. Para empresas con más de 50 trabajadores firmaría el representante del patrón ante la Comisión mixta de capacitación, adiestramiento y productividad.</a:t>
            </a:r>
            <a:endParaRPr lang="en-US" sz="700" dirty="0"/>
          </a:p>
          <a:p>
            <a:pPr indent="0" marL="0">
              <a:buNone/>
            </a:pPr>
            <a:r>
              <a:rPr lang="en-US" sz="600" baseline="30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5/</a:t>
            </a:r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para empresas con más de 50 trabajadores.</a:t>
            </a:r>
            <a:endParaRPr lang="en-US" sz="7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Dato no obligatorio.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6217920" y="727862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DC-3</a:t>
            </a:r>
            <a:endParaRPr lang="en-US" sz="700" dirty="0"/>
          </a:p>
          <a:p>
            <a:pPr algn="r" indent="0" marL="0"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ANVERSO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5720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CLAVES Y DENOMINACIONES DE ÁREAS Y SUBÁREAS DEL CATÁLOGO NACIONAL DE OCUPACIONES</a:t>
            </a:r>
            <a:endParaRPr lang="en-US" sz="75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731520"/>
          <a:ext cx="68580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2514600"/>
                <a:gridCol w="914400"/>
                <a:gridCol w="25146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CLAVE DEL ÁREA/SUBÁREA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DENOMINACIÓN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CLAVE DEL ÁREA/SUBÁREA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DENOMINACIÓN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01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Cultivo, crianza y aprovechamiento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06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Transporte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01.1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Agricultura y silvicultura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06.1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Ferroviario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01.2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Ganadería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06.2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Autotransporte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01.3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Pesca y acuacultura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06.3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Aéreo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06.4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Marítimo y fluvial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02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Extracción y suministro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06.5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Servicios de apoyo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02.1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Exploración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02.2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Extracción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07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Provisión de bienes y servicios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02.3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Refinación y beneficio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07.1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Comercio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02.4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Provisión de energía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07.2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Alimentación y hospedaje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02.5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Provisión de agua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07.3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Turismo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07.4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Deporte y esparcimiento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03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Construcción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07.5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Servicios personales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03.1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Planeación y dirección de obras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07.6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Reparación de artículos de uso doméstico y personal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03.2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Edificación y urbanización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07.7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Limpieza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03.3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Acabado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07.8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Servicio postal y mensajería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03.4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Instalación y mantenimiento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08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Gestión y soporte administrativo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04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Tecnología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08.1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Bolsa, banca y seguros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04.1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Mecánica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08.2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Administración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04.2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Electricidad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08.3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Servicios legales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04.3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Electrónica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04.4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Informática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09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Salud y protección social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04.5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Telecomunicaciones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09.1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Servicios médicos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04.6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Procesos industriales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09.2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Inspección sanitaria y del medio ambiente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09.3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Seguridad social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05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Procesamiento y fabricación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09.4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Protección de bienes y/o personas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05.1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Minerales no metálicos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05.2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Metales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Comunicación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05.3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Alimentos y bebidas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10.1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Publicación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05.4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Textiles y prendas de vestir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10.2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Radio, cine, televisión y teatro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05.5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Materia orgánica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10.3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Interpretación artística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05.6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Productos químicos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10.4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Traducción e interpretación lingüística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05.7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Productos metálicos y de hule y plástico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10.5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Publicidad, propaganda y relaciones públicas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05.8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Productos eléctricos y electrónicos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05.9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Productos impresos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Desarrollo y extensión del conocimiento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11.1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Investigación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11.2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Enseñanza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11.3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Difusión cultural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6986016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CLAVES Y DENOMINACIONES DEL CATÁLOGO DE ÁREAS TEMÁTICAS DE LOS CURSOS</a:t>
            </a:r>
            <a:endParaRPr lang="en-US" sz="750" dirty="0"/>
          </a:p>
        </p:txBody>
      </p:sp>
      <p:graphicFrame>
        <p:nvGraphicFramePr>
          <p:cNvPr id="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7260336"/>
          <a:ext cx="68580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2514600"/>
                <a:gridCol w="914400"/>
                <a:gridCol w="25146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CLAVE DEL ÁREA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DENOMINACIÓN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CLAVE DEL ÁREA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DENOMINACIÓN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1000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Producción general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6000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Seguridad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2000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Servicios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7000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Desarrollo personal y familiar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3000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Administración, contabilidad y economía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8000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Uso de tecnologías de la información y comunicación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4000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Comercialización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9000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Participación social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463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5000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Mantenimiento y reparación</a:t>
                      </a: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6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38100" marR="381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6217920" y="84490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DC-3</a:t>
            </a:r>
            <a:endParaRPr lang="en-US" sz="700" dirty="0"/>
          </a:p>
          <a:p>
            <a:pPr algn="r" indent="0" marL="0"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REVERSO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Formato DC-3 – Constancia de competencias o de habilidades laborales (versión editable)</dc:title>
  <dc:subject>Versión editable de apoyo. Verifica la versión vigente del formato publicada por la STPS.</dc:subject>
  <dc:creator>ardopzti.com</dc:creator>
  <cp:lastModifiedBy>ardopzti.com</cp:lastModifiedBy>
  <cp:revision>1</cp:revision>
  <dcterms:created xsi:type="dcterms:W3CDTF">2026-09-25T19:50:35Z</dcterms:created>
  <dcterms:modified xsi:type="dcterms:W3CDTF">2026-09-25T19:50:35Z</dcterms:modified>
</cp:coreProperties>
</file>